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475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52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676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39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4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110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12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57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36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60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28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7B02C-DE25-476F-A31E-40839FEB9391}" type="datetimeFigureOut">
              <a:rPr lang="ko-KR" altLang="en-US" smtClean="0"/>
              <a:t>2023-10-04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0F855-B1A7-4AF7-BE85-A71E888A40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2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6.svg"/><Relationship Id="rId17" Type="http://schemas.openxmlformats.org/officeDocument/2006/relationships/image" Target="../media/image24.png"/><Relationship Id="rId2" Type="http://schemas.openxmlformats.org/officeDocument/2006/relationships/image" Target="../media/image5.jp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0.png"/><Relationship Id="rId1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2B1248-6AEF-27B1-CF4D-4B6FB23762A6}"/>
              </a:ext>
            </a:extLst>
          </p:cNvPr>
          <p:cNvSpPr txBox="1"/>
          <p:nvPr/>
        </p:nvSpPr>
        <p:spPr>
          <a:xfrm>
            <a:off x="1812260" y="5925867"/>
            <a:ext cx="28296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dirty="0"/>
              <a:t>김포공장 : 경기도 김포시 </a:t>
            </a:r>
            <a:r>
              <a:rPr lang="ko-KR" altLang="en-US" sz="800" dirty="0" err="1"/>
              <a:t>대곶면</a:t>
            </a:r>
            <a:r>
              <a:rPr lang="ko-KR" altLang="en-US" sz="800" dirty="0"/>
              <a:t> </a:t>
            </a:r>
            <a:r>
              <a:rPr lang="ko-KR" altLang="en-US" sz="800" dirty="0" err="1"/>
              <a:t>율생중앙로</a:t>
            </a:r>
            <a:r>
              <a:rPr lang="ko-KR" altLang="en-US" sz="800" dirty="0"/>
              <a:t> 52번길 46</a:t>
            </a:r>
          </a:p>
          <a:p>
            <a:r>
              <a:rPr lang="ko-KR" altLang="en-US" sz="800" dirty="0"/>
              <a:t>연  구  소  : 경기도 화성시 </a:t>
            </a:r>
            <a:r>
              <a:rPr lang="ko-KR" altLang="en-US" sz="800" dirty="0" err="1"/>
              <a:t>팔탄면</a:t>
            </a:r>
            <a:r>
              <a:rPr lang="ko-KR" altLang="en-US" sz="800" dirty="0"/>
              <a:t> </a:t>
            </a:r>
            <a:r>
              <a:rPr lang="ko-KR" altLang="en-US" sz="800" dirty="0" err="1"/>
              <a:t>푸른들판로</a:t>
            </a:r>
            <a:r>
              <a:rPr lang="ko-KR" altLang="en-US" sz="800" dirty="0"/>
              <a:t> 826-4</a:t>
            </a:r>
          </a:p>
          <a:p>
            <a:r>
              <a:rPr lang="ko-KR" altLang="en-US" sz="800" dirty="0"/>
              <a:t>발안공장 : 경기도 화성시 </a:t>
            </a:r>
            <a:r>
              <a:rPr lang="ko-KR" altLang="en-US" sz="800" dirty="0" err="1"/>
              <a:t>팔탄면</a:t>
            </a:r>
            <a:r>
              <a:rPr lang="ko-KR" altLang="en-US" sz="800" dirty="0"/>
              <a:t> </a:t>
            </a:r>
            <a:r>
              <a:rPr lang="ko-KR" altLang="en-US" sz="800" dirty="0" err="1"/>
              <a:t>제암고주로</a:t>
            </a:r>
            <a:r>
              <a:rPr lang="ko-KR" altLang="en-US" sz="800" dirty="0"/>
              <a:t> 134-12</a:t>
            </a:r>
          </a:p>
          <a:p>
            <a:r>
              <a:rPr lang="ko-KR" altLang="en-US" sz="800" dirty="0"/>
              <a:t>부산공장 : 부산 강서구 미음산단1로15번길 26(</a:t>
            </a:r>
            <a:r>
              <a:rPr lang="ko-KR" altLang="en-US" sz="800" dirty="0" err="1"/>
              <a:t>구랑동</a:t>
            </a:r>
            <a:r>
              <a:rPr lang="ko-KR" altLang="en-US" sz="800" dirty="0"/>
              <a:t>)</a:t>
            </a:r>
          </a:p>
          <a:p>
            <a:r>
              <a:rPr lang="ko-KR" altLang="en-US" sz="800" dirty="0"/>
              <a:t>밀양공장 : 경상남도 밀양시 </a:t>
            </a:r>
            <a:r>
              <a:rPr lang="ko-KR" altLang="en-US" sz="800" dirty="0" err="1"/>
              <a:t>부북면</a:t>
            </a:r>
            <a:r>
              <a:rPr lang="ko-KR" altLang="en-US" sz="800" dirty="0"/>
              <a:t> 사포로 565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D779520-5221-5823-9EC2-B033AB290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" r="-1" b="27193"/>
          <a:stretch/>
        </p:blipFill>
        <p:spPr>
          <a:xfrm>
            <a:off x="5177710" y="-14491"/>
            <a:ext cx="4728289" cy="601017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3448561-93C7-5459-F422-7E2D7D1D6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75" y="6296941"/>
            <a:ext cx="2934086" cy="3590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12A29D-BCC3-B68F-9FEC-3A291958B19B}"/>
              </a:ext>
            </a:extLst>
          </p:cNvPr>
          <p:cNvSpPr txBox="1"/>
          <p:nvPr/>
        </p:nvSpPr>
        <p:spPr>
          <a:xfrm>
            <a:off x="1789890" y="53403"/>
            <a:ext cx="1381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solidFill>
                  <a:srgbClr val="C00000"/>
                </a:solidFill>
              </a:rPr>
              <a:t>History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560FF2-8331-3D74-B59C-660AF98538D1}"/>
              </a:ext>
            </a:extLst>
          </p:cNvPr>
          <p:cNvSpPr txBox="1"/>
          <p:nvPr/>
        </p:nvSpPr>
        <p:spPr>
          <a:xfrm>
            <a:off x="334470" y="612993"/>
            <a:ext cx="1105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2020~2025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E60F66-324B-6D77-CFFD-756FA912C5A4}"/>
              </a:ext>
            </a:extLst>
          </p:cNvPr>
          <p:cNvSpPr txBox="1"/>
          <p:nvPr/>
        </p:nvSpPr>
        <p:spPr>
          <a:xfrm>
            <a:off x="334470" y="1353887"/>
            <a:ext cx="1105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2015~2019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970403-2B80-D8AF-5471-F860F8391B68}"/>
              </a:ext>
            </a:extLst>
          </p:cNvPr>
          <p:cNvSpPr txBox="1"/>
          <p:nvPr/>
        </p:nvSpPr>
        <p:spPr>
          <a:xfrm>
            <a:off x="334470" y="2258061"/>
            <a:ext cx="1105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2010~2014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0B6023-C0C2-AF90-6DE3-B4F198858D77}"/>
              </a:ext>
            </a:extLst>
          </p:cNvPr>
          <p:cNvSpPr txBox="1"/>
          <p:nvPr/>
        </p:nvSpPr>
        <p:spPr>
          <a:xfrm>
            <a:off x="334470" y="3579206"/>
            <a:ext cx="1105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2000~2009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C3BE93-3305-A2C1-5D2E-D607FA0CC186}"/>
              </a:ext>
            </a:extLst>
          </p:cNvPr>
          <p:cNvSpPr txBox="1"/>
          <p:nvPr/>
        </p:nvSpPr>
        <p:spPr>
          <a:xfrm>
            <a:off x="1245789" y="614598"/>
            <a:ext cx="3482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00" dirty="0"/>
              <a:t>2022.05 밀양2공장 착공(현대/기아자동차 제품 납품예정)</a:t>
            </a:r>
          </a:p>
          <a:p>
            <a:r>
              <a:rPr lang="ko-KR" altLang="en-US" sz="900" dirty="0"/>
              <a:t>2022.04 POSCO INNOVILT 업체 등록</a:t>
            </a:r>
          </a:p>
          <a:p>
            <a:r>
              <a:rPr lang="ko-KR" altLang="en-US" sz="900" dirty="0"/>
              <a:t>2021.02 건축사업제품 양산</a:t>
            </a:r>
          </a:p>
          <a:p>
            <a:r>
              <a:rPr lang="ko-KR" altLang="en-US" sz="900" dirty="0"/>
              <a:t>2020.12 밀양공장 설립(</a:t>
            </a:r>
            <a:r>
              <a:rPr lang="ko-KR" altLang="en-US" sz="900" dirty="0" err="1"/>
              <a:t>한국지엠자동차</a:t>
            </a:r>
            <a:r>
              <a:rPr lang="en-US" altLang="ko-KR" sz="900" dirty="0"/>
              <a:t>-</a:t>
            </a:r>
            <a:r>
              <a:rPr lang="ko-KR" altLang="en-US" sz="900" dirty="0"/>
              <a:t>창원공장 제품 납품)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484673-E272-9BE4-2175-7D62CE064881}"/>
              </a:ext>
            </a:extLst>
          </p:cNvPr>
          <p:cNvSpPr txBox="1"/>
          <p:nvPr/>
        </p:nvSpPr>
        <p:spPr>
          <a:xfrm>
            <a:off x="1245789" y="1379960"/>
            <a:ext cx="348250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/>
              <a:t>2019.07 </a:t>
            </a:r>
            <a:r>
              <a:rPr lang="ko-KR" altLang="en-US" sz="900" dirty="0"/>
              <a:t>현대</a:t>
            </a:r>
            <a:r>
              <a:rPr lang="en-US" altLang="ko-KR" sz="900" dirty="0"/>
              <a:t>,</a:t>
            </a:r>
            <a:r>
              <a:rPr lang="ko-KR" altLang="en-US" sz="900" dirty="0"/>
              <a:t>기아자동차 협력업체 등록</a:t>
            </a:r>
          </a:p>
          <a:p>
            <a:r>
              <a:rPr lang="en-US" altLang="ko-KR" sz="900" dirty="0"/>
              <a:t>2015.07 </a:t>
            </a:r>
            <a:r>
              <a:rPr lang="ko-KR" altLang="en-US" sz="900" dirty="0"/>
              <a:t>중국 </a:t>
            </a:r>
            <a:r>
              <a:rPr lang="ko-KR" altLang="en-US" sz="900" dirty="0" err="1"/>
              <a:t>광루이아산</a:t>
            </a:r>
            <a:r>
              <a:rPr lang="ko-KR" altLang="en-US" sz="900" dirty="0"/>
              <a:t> 설립</a:t>
            </a:r>
          </a:p>
          <a:p>
            <a:r>
              <a:rPr lang="en-US" altLang="ko-KR" sz="900" dirty="0"/>
              <a:t>2015.07 ATC </a:t>
            </a:r>
            <a:r>
              <a:rPr lang="ko-KR" altLang="en-US" sz="900" dirty="0"/>
              <a:t>우주 기술센터 인증</a:t>
            </a:r>
            <a:r>
              <a:rPr lang="en-US" altLang="ko-KR" sz="900" dirty="0"/>
              <a:t>(</a:t>
            </a:r>
            <a:r>
              <a:rPr lang="ko-KR" altLang="en-US" sz="900" dirty="0"/>
              <a:t>산업자원부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2014.09 POSCO OIC</a:t>
            </a:r>
            <a:r>
              <a:rPr lang="ko-KR" altLang="en-US" sz="900" dirty="0"/>
              <a:t>협약 체결</a:t>
            </a:r>
          </a:p>
          <a:p>
            <a:r>
              <a:rPr lang="en-US" altLang="ko-KR" sz="900" dirty="0"/>
              <a:t>2014.07 </a:t>
            </a:r>
            <a:r>
              <a:rPr lang="ko-KR" altLang="en-US" sz="900" dirty="0"/>
              <a:t>뿌리기술 전문기업 지정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04A340-345D-B140-3F01-105823C31235}"/>
              </a:ext>
            </a:extLst>
          </p:cNvPr>
          <p:cNvSpPr txBox="1"/>
          <p:nvPr/>
        </p:nvSpPr>
        <p:spPr>
          <a:xfrm>
            <a:off x="1245789" y="2280251"/>
            <a:ext cx="34825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/>
              <a:t>2014.09 POSCO OIC</a:t>
            </a:r>
            <a:r>
              <a:rPr lang="ko-KR" altLang="en-US" sz="900" dirty="0"/>
              <a:t>협약 체결</a:t>
            </a:r>
          </a:p>
          <a:p>
            <a:r>
              <a:rPr lang="en-US" altLang="ko-KR" sz="900" dirty="0"/>
              <a:t>2014.07 </a:t>
            </a:r>
            <a:r>
              <a:rPr lang="ko-KR" altLang="en-US" sz="900" dirty="0"/>
              <a:t>뿌리기술 전문기업 지정</a:t>
            </a:r>
          </a:p>
          <a:p>
            <a:r>
              <a:rPr lang="en-US" altLang="ko-KR" sz="900" dirty="0"/>
              <a:t>2013.10 </a:t>
            </a:r>
            <a:r>
              <a:rPr lang="ko-KR" altLang="en-US" sz="900" dirty="0"/>
              <a:t>부산공장 준공</a:t>
            </a:r>
          </a:p>
          <a:p>
            <a:r>
              <a:rPr lang="en-US" altLang="ko-KR" sz="900" dirty="0"/>
              <a:t>2013.10 INNOBIZ, MAINBIZ </a:t>
            </a:r>
            <a:r>
              <a:rPr lang="ko-KR" altLang="en-US" sz="900" dirty="0"/>
              <a:t>인증 </a:t>
            </a:r>
            <a:r>
              <a:rPr lang="ko-KR" altLang="en-US" sz="900" dirty="0" err="1"/>
              <a:t>획등</a:t>
            </a:r>
            <a:endParaRPr lang="ko-KR" altLang="en-US" sz="900" dirty="0"/>
          </a:p>
          <a:p>
            <a:r>
              <a:rPr lang="en-US" altLang="ko-KR" sz="900" dirty="0"/>
              <a:t>2013.10 GM Supplier Quality Excellence Award </a:t>
            </a:r>
            <a:r>
              <a:rPr lang="ko-KR" altLang="en-US" sz="900" dirty="0"/>
              <a:t>수상</a:t>
            </a:r>
          </a:p>
          <a:p>
            <a:r>
              <a:rPr lang="en-US" altLang="ko-KR" sz="900" dirty="0"/>
              <a:t>2011.03 </a:t>
            </a:r>
            <a:r>
              <a:rPr lang="ko-KR" altLang="en-US" sz="900" dirty="0"/>
              <a:t>국세청 모범 납세직장 수상</a:t>
            </a:r>
          </a:p>
          <a:p>
            <a:r>
              <a:rPr lang="en-US" altLang="ko-KR" sz="900" dirty="0"/>
              <a:t>2010.10 </a:t>
            </a:r>
            <a:r>
              <a:rPr lang="ko-KR" altLang="en-US" sz="900" dirty="0" err="1"/>
              <a:t>르노코리아</a:t>
            </a:r>
            <a:r>
              <a:rPr lang="ko-KR" altLang="en-US" sz="900" dirty="0"/>
              <a:t> </a:t>
            </a:r>
            <a:r>
              <a:rPr lang="en-US" altLang="ko-KR" sz="900" dirty="0"/>
              <a:t>ASES Rank B</a:t>
            </a:r>
            <a:r>
              <a:rPr lang="ko-KR" altLang="en-US" sz="900" dirty="0"/>
              <a:t>등급 획득</a:t>
            </a:r>
          </a:p>
          <a:p>
            <a:r>
              <a:rPr lang="en-US" altLang="ko-KR" sz="900" dirty="0"/>
              <a:t>2010.10 ISO 14001 </a:t>
            </a:r>
            <a:r>
              <a:rPr lang="ko-KR" altLang="en-US" sz="900" dirty="0"/>
              <a:t>환경시스템 인증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DBC07B-926C-B49E-43BD-17EBF2E756B9}"/>
              </a:ext>
            </a:extLst>
          </p:cNvPr>
          <p:cNvSpPr txBox="1"/>
          <p:nvPr/>
        </p:nvSpPr>
        <p:spPr>
          <a:xfrm>
            <a:off x="1245789" y="3579205"/>
            <a:ext cx="34825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/>
              <a:t>2009.10 </a:t>
            </a:r>
            <a:r>
              <a:rPr lang="ko-KR" altLang="en-US" sz="900" dirty="0"/>
              <a:t>발안공장 준공 및 기아</a:t>
            </a:r>
            <a:r>
              <a:rPr lang="en-US" altLang="ko-KR" sz="900" dirty="0"/>
              <a:t>/</a:t>
            </a:r>
            <a:r>
              <a:rPr lang="ko-KR" altLang="en-US" sz="900" dirty="0"/>
              <a:t>현대자동차 협력업체 등록</a:t>
            </a:r>
          </a:p>
          <a:p>
            <a:r>
              <a:rPr lang="en-US" altLang="ko-KR" sz="900" dirty="0"/>
              <a:t>2008.12 </a:t>
            </a:r>
            <a:r>
              <a:rPr lang="ko-KR" altLang="en-US" sz="900" dirty="0"/>
              <a:t>포스코와 초고장력 강판을 이용한 </a:t>
            </a:r>
            <a:r>
              <a:rPr lang="ko-KR" altLang="en-US" sz="900" dirty="0" err="1"/>
              <a:t>롤포밍사업</a:t>
            </a:r>
            <a:r>
              <a:rPr lang="ko-KR" altLang="en-US" sz="900" dirty="0"/>
              <a:t> 협력사 선정</a:t>
            </a:r>
          </a:p>
          <a:p>
            <a:r>
              <a:rPr lang="en-US" altLang="ko-KR" sz="900" dirty="0"/>
              <a:t>2006.01 </a:t>
            </a:r>
            <a:r>
              <a:rPr lang="ko-KR" altLang="en-US" sz="900" dirty="0"/>
              <a:t>기업 부설연구소 설립</a:t>
            </a:r>
          </a:p>
          <a:p>
            <a:r>
              <a:rPr lang="en-US" altLang="ko-KR" sz="900" dirty="0"/>
              <a:t>2005.07 TS-16949, ISO-9001 </a:t>
            </a:r>
            <a:r>
              <a:rPr lang="ko-KR" altLang="en-US" sz="900" dirty="0"/>
              <a:t>인증 획득</a:t>
            </a:r>
          </a:p>
          <a:p>
            <a:r>
              <a:rPr lang="en-US" altLang="ko-KR" sz="900" dirty="0"/>
              <a:t>2004.03 </a:t>
            </a:r>
            <a:r>
              <a:rPr lang="ko-KR" altLang="en-US" sz="900" dirty="0"/>
              <a:t>정보화 우수기업 수상</a:t>
            </a:r>
            <a:r>
              <a:rPr lang="en-US" altLang="ko-KR" sz="900" dirty="0"/>
              <a:t>(</a:t>
            </a:r>
            <a:r>
              <a:rPr lang="ko-KR" altLang="en-US" sz="900" dirty="0"/>
              <a:t>정보통신부 주관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2003.12 </a:t>
            </a:r>
            <a:r>
              <a:rPr lang="ko-KR" altLang="en-US" sz="900" dirty="0"/>
              <a:t>광주공장 준공 및 현대모비스 협력업체 등록</a:t>
            </a:r>
          </a:p>
          <a:p>
            <a:r>
              <a:rPr lang="en-US" altLang="ko-KR" sz="900" dirty="0"/>
              <a:t>2003.09 </a:t>
            </a:r>
            <a:r>
              <a:rPr lang="ko-KR" altLang="en-US" sz="900" dirty="0"/>
              <a:t>화성공장 준공</a:t>
            </a:r>
          </a:p>
          <a:p>
            <a:r>
              <a:rPr lang="en-US" altLang="ko-KR" sz="900" dirty="0"/>
              <a:t>2003.04 </a:t>
            </a:r>
            <a:r>
              <a:rPr lang="ko-KR" altLang="en-US" sz="900" dirty="0"/>
              <a:t>재정경제부 선정 </a:t>
            </a:r>
            <a:r>
              <a:rPr lang="ko-KR" altLang="en-US" sz="900" dirty="0" err="1"/>
              <a:t>고도기술수반산업업체</a:t>
            </a:r>
            <a:r>
              <a:rPr lang="ko-KR" altLang="en-US" sz="900" dirty="0"/>
              <a:t> 선정</a:t>
            </a:r>
          </a:p>
          <a:p>
            <a:r>
              <a:rPr lang="en-US" altLang="ko-KR" sz="900" dirty="0"/>
              <a:t>2003.04 </a:t>
            </a:r>
            <a:r>
              <a:rPr lang="ko-KR" altLang="en-US" sz="900" dirty="0"/>
              <a:t>일본 </a:t>
            </a:r>
            <a:r>
              <a:rPr lang="ko-KR" altLang="en-US" sz="900" dirty="0" err="1"/>
              <a:t>시로키사와</a:t>
            </a:r>
            <a:r>
              <a:rPr lang="ko-KR" altLang="en-US" sz="900" dirty="0"/>
              <a:t> 기술제휴</a:t>
            </a:r>
          </a:p>
          <a:p>
            <a:r>
              <a:rPr lang="en-US" altLang="ko-KR" sz="900" dirty="0"/>
              <a:t>2001.05 </a:t>
            </a:r>
            <a:r>
              <a:rPr lang="ko-KR" altLang="en-US" sz="900" dirty="0" err="1"/>
              <a:t>르노코리아</a:t>
            </a:r>
            <a:r>
              <a:rPr lang="ko-KR" altLang="en-US" sz="900" dirty="0"/>
              <a:t> 협력업체 등록</a:t>
            </a:r>
          </a:p>
          <a:p>
            <a:r>
              <a:rPr lang="en-US" altLang="ko-KR" sz="900" dirty="0"/>
              <a:t>2001.05 </a:t>
            </a:r>
            <a:r>
              <a:rPr lang="ko-KR" altLang="en-US" sz="900" dirty="0" err="1"/>
              <a:t>한국지엠</a:t>
            </a:r>
            <a:r>
              <a:rPr lang="en-US" altLang="ko-KR" sz="900" dirty="0"/>
              <a:t>(</a:t>
            </a:r>
            <a:r>
              <a:rPr lang="ko-KR" altLang="en-US" sz="900" dirty="0"/>
              <a:t>주</a:t>
            </a:r>
            <a:r>
              <a:rPr lang="en-US" altLang="ko-KR" sz="900" dirty="0"/>
              <a:t>) </a:t>
            </a:r>
            <a:r>
              <a:rPr lang="ko-KR" altLang="en-US" sz="900" dirty="0"/>
              <a:t>협력업체 등록</a:t>
            </a:r>
          </a:p>
          <a:p>
            <a:r>
              <a:rPr lang="en-US" altLang="ko-KR" sz="900" dirty="0"/>
              <a:t>2000.08 </a:t>
            </a:r>
            <a:r>
              <a:rPr lang="ko-KR" altLang="en-US" sz="900" dirty="0"/>
              <a:t>회사설립</a:t>
            </a:r>
            <a:r>
              <a:rPr lang="en-US" altLang="ko-KR" sz="900" dirty="0"/>
              <a:t>(</a:t>
            </a:r>
            <a:r>
              <a:rPr lang="ko-KR" altLang="en-US" sz="900" dirty="0"/>
              <a:t>김포공장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A0C90179-EBE0-C128-21AF-FD763C70EE38}"/>
              </a:ext>
            </a:extLst>
          </p:cNvPr>
          <p:cNvCxnSpPr/>
          <p:nvPr/>
        </p:nvCxnSpPr>
        <p:spPr>
          <a:xfrm>
            <a:off x="1757464" y="5996940"/>
            <a:ext cx="0" cy="576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FE4B2912-4E2E-DF70-CB59-140353FD2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8" y="6083160"/>
            <a:ext cx="1044160" cy="3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23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2B1248-6AEF-27B1-CF4D-4B6FB23762A6}"/>
              </a:ext>
            </a:extLst>
          </p:cNvPr>
          <p:cNvSpPr txBox="1"/>
          <p:nvPr/>
        </p:nvSpPr>
        <p:spPr>
          <a:xfrm>
            <a:off x="1898438" y="113802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93D0FF-886A-8988-E3AA-FF142ADB2546}"/>
              </a:ext>
            </a:extLst>
          </p:cNvPr>
          <p:cNvSpPr txBox="1"/>
          <p:nvPr/>
        </p:nvSpPr>
        <p:spPr>
          <a:xfrm>
            <a:off x="2000493" y="1538138"/>
            <a:ext cx="2520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소재지 </a:t>
            </a:r>
            <a:r>
              <a:rPr lang="en-US" altLang="ko-KR" sz="1000" dirty="0"/>
              <a:t>: </a:t>
            </a:r>
            <a:r>
              <a:rPr lang="ko-KR" altLang="en-US" sz="1000" dirty="0"/>
              <a:t>경기도 김포시</a:t>
            </a:r>
            <a:endParaRPr lang="en-US" altLang="ko-KR" sz="1000" dirty="0"/>
          </a:p>
          <a:p>
            <a:r>
              <a:rPr lang="ko-KR" altLang="en-US" sz="1000" dirty="0"/>
              <a:t>고객사 </a:t>
            </a:r>
            <a:r>
              <a:rPr lang="en-US" altLang="ko-KR" sz="1000" dirty="0"/>
              <a:t>: </a:t>
            </a:r>
            <a:r>
              <a:rPr lang="ko-KR" altLang="en-US" sz="1000" dirty="0" err="1"/>
              <a:t>한국지엠</a:t>
            </a:r>
            <a:r>
              <a:rPr lang="en-US" altLang="ko-KR" sz="1000" dirty="0"/>
              <a:t>-</a:t>
            </a:r>
            <a:r>
              <a:rPr lang="ko-KR" altLang="en-US" sz="1000" dirty="0"/>
              <a:t>부평</a:t>
            </a:r>
            <a:endParaRPr lang="en-US" altLang="ko-KR" sz="1000" dirty="0"/>
          </a:p>
          <a:p>
            <a:r>
              <a:rPr lang="ko-KR" altLang="en-US" sz="1000" dirty="0"/>
              <a:t>생산품 </a:t>
            </a:r>
            <a:r>
              <a:rPr lang="en-US" altLang="ko-KR" sz="1000" dirty="0"/>
              <a:t>: Wheel House, Side Sill</a:t>
            </a:r>
            <a:endParaRPr lang="ko-KR" alt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0C7EDF-C0B1-3FD1-5FFD-AD0B2B716EC5}"/>
              </a:ext>
            </a:extLst>
          </p:cNvPr>
          <p:cNvSpPr txBox="1"/>
          <p:nvPr/>
        </p:nvSpPr>
        <p:spPr>
          <a:xfrm>
            <a:off x="2319969" y="1138028"/>
            <a:ext cx="1681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 err="1">
                <a:solidFill>
                  <a:srgbClr val="C00000"/>
                </a:solidFill>
              </a:rPr>
              <a:t>Gimpo</a:t>
            </a:r>
            <a:r>
              <a:rPr lang="ko-KR" altLang="en-US" sz="1000" b="1" dirty="0">
                <a:solidFill>
                  <a:srgbClr val="C00000"/>
                </a:solidFill>
              </a:rPr>
              <a:t> </a:t>
            </a:r>
            <a:r>
              <a:rPr lang="en-US" altLang="ko-KR" sz="1000" b="1" dirty="0">
                <a:solidFill>
                  <a:srgbClr val="C00000"/>
                </a:solidFill>
              </a:rPr>
              <a:t>Plant/Head Office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김포공장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본사</a:t>
            </a:r>
          </a:p>
        </p:txBody>
      </p:sp>
      <p:pic>
        <p:nvPicPr>
          <p:cNvPr id="11" name="그림 10" descr="나무, 하늘, 실외이(가) 표시된 사진&#10;&#10;자동 생성된 설명">
            <a:extLst>
              <a:ext uri="{FF2B5EF4-FFF2-40B4-BE49-F238E27FC236}">
                <a16:creationId xmlns:a16="http://schemas.microsoft.com/office/drawing/2014/main" id="{9EF6A909-F238-CA6C-2CF4-DBDD4F3E76A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2" y="1138028"/>
            <a:ext cx="1614791" cy="1211094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C255C19-BE1B-265A-1EEB-A2F81FAFD00A}"/>
              </a:ext>
            </a:extLst>
          </p:cNvPr>
          <p:cNvCxnSpPr/>
          <p:nvPr/>
        </p:nvCxnSpPr>
        <p:spPr>
          <a:xfrm>
            <a:off x="2000493" y="1538138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B885F9D-32EB-7295-0145-D6469058FF42}"/>
              </a:ext>
            </a:extLst>
          </p:cNvPr>
          <p:cNvSpPr txBox="1"/>
          <p:nvPr/>
        </p:nvSpPr>
        <p:spPr>
          <a:xfrm>
            <a:off x="1898438" y="2538624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19697D-6A87-CD7E-BFD2-FA11CE5835F7}"/>
              </a:ext>
            </a:extLst>
          </p:cNvPr>
          <p:cNvSpPr txBox="1"/>
          <p:nvPr/>
        </p:nvSpPr>
        <p:spPr>
          <a:xfrm>
            <a:off x="2000493" y="2938734"/>
            <a:ext cx="2520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소재지 </a:t>
            </a:r>
            <a:r>
              <a:rPr lang="en-US" altLang="ko-KR" sz="1000" dirty="0"/>
              <a:t>: </a:t>
            </a:r>
            <a:r>
              <a:rPr lang="ko-KR" altLang="en-US" sz="1000" dirty="0"/>
              <a:t>부산광역시 강서구</a:t>
            </a:r>
            <a:endParaRPr lang="en-US" altLang="ko-KR" sz="1000" dirty="0"/>
          </a:p>
          <a:p>
            <a:r>
              <a:rPr lang="ko-KR" altLang="en-US" sz="1000" dirty="0"/>
              <a:t>고객사 </a:t>
            </a:r>
            <a:r>
              <a:rPr lang="en-US" altLang="ko-KR" sz="1000" dirty="0"/>
              <a:t>: </a:t>
            </a:r>
            <a:r>
              <a:rPr lang="ko-KR" altLang="en-US" sz="1000" dirty="0"/>
              <a:t>현대자동차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르노코리아</a:t>
            </a:r>
            <a:endParaRPr lang="en-US" altLang="ko-KR" sz="1000" dirty="0"/>
          </a:p>
          <a:p>
            <a:r>
              <a:rPr lang="ko-KR" altLang="en-US" sz="1000" dirty="0"/>
              <a:t>생산품 </a:t>
            </a:r>
            <a:r>
              <a:rPr lang="en-US" altLang="ko-KR" sz="1000" dirty="0"/>
              <a:t>: Door Sash, Bumper Impact Beam</a:t>
            </a:r>
            <a:endParaRPr lang="ko-KR" alt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103C55-27BA-1A61-0560-E24EC045D5D9}"/>
              </a:ext>
            </a:extLst>
          </p:cNvPr>
          <p:cNvSpPr txBox="1"/>
          <p:nvPr/>
        </p:nvSpPr>
        <p:spPr>
          <a:xfrm>
            <a:off x="2319969" y="2538624"/>
            <a:ext cx="1381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Busan</a:t>
            </a:r>
            <a:r>
              <a:rPr lang="ko-KR" altLang="en-US" sz="1000" b="1" dirty="0">
                <a:solidFill>
                  <a:srgbClr val="C00000"/>
                </a:solidFill>
              </a:rPr>
              <a:t> </a:t>
            </a:r>
            <a:r>
              <a:rPr lang="en-US" altLang="ko-KR" sz="1000" b="1" dirty="0">
                <a:solidFill>
                  <a:srgbClr val="C00000"/>
                </a:solidFill>
              </a:rPr>
              <a:t>Plant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부산공장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71BA929-5353-A51D-21C0-D29144CDA5F8}"/>
              </a:ext>
            </a:extLst>
          </p:cNvPr>
          <p:cNvCxnSpPr/>
          <p:nvPr/>
        </p:nvCxnSpPr>
        <p:spPr>
          <a:xfrm>
            <a:off x="2000493" y="2938734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3028E2-2DA5-B2D8-7163-1ACC62145138}"/>
              </a:ext>
            </a:extLst>
          </p:cNvPr>
          <p:cNvSpPr txBox="1"/>
          <p:nvPr/>
        </p:nvSpPr>
        <p:spPr>
          <a:xfrm>
            <a:off x="1898438" y="3939219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677D77-07D6-4E87-08AD-E8C432C704D9}"/>
              </a:ext>
            </a:extLst>
          </p:cNvPr>
          <p:cNvSpPr txBox="1"/>
          <p:nvPr/>
        </p:nvSpPr>
        <p:spPr>
          <a:xfrm>
            <a:off x="2000492" y="4339329"/>
            <a:ext cx="2519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소재지 </a:t>
            </a:r>
            <a:r>
              <a:rPr lang="en-US" altLang="ko-KR" sz="1000" dirty="0"/>
              <a:t>: </a:t>
            </a:r>
            <a:r>
              <a:rPr lang="ko-KR" altLang="en-US" sz="1000" dirty="0"/>
              <a:t>경기도 화성시</a:t>
            </a:r>
            <a:endParaRPr lang="en-US" altLang="ko-KR" sz="1000" dirty="0"/>
          </a:p>
          <a:p>
            <a:r>
              <a:rPr lang="ko-KR" altLang="en-US" sz="1000" dirty="0"/>
              <a:t>고객사 </a:t>
            </a:r>
            <a:r>
              <a:rPr lang="en-US" altLang="ko-KR" sz="1000" dirty="0"/>
              <a:t>: </a:t>
            </a:r>
            <a:r>
              <a:rPr lang="ko-KR" altLang="en-US" sz="1000" dirty="0"/>
              <a:t>현대자동차</a:t>
            </a:r>
            <a:r>
              <a:rPr lang="en-US" altLang="ko-KR" sz="1000" dirty="0"/>
              <a:t>, </a:t>
            </a:r>
            <a:r>
              <a:rPr lang="ko-KR" altLang="en-US" sz="1000" dirty="0"/>
              <a:t>서진산업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한텍</a:t>
            </a:r>
            <a:endParaRPr lang="en-US" altLang="ko-KR" sz="1000" dirty="0"/>
          </a:p>
          <a:p>
            <a:r>
              <a:rPr lang="ko-KR" altLang="en-US" sz="1000" dirty="0"/>
              <a:t>생산품 </a:t>
            </a:r>
            <a:r>
              <a:rPr lang="en-US" altLang="ko-KR" sz="1000" dirty="0"/>
              <a:t>: Bumper Impact Beam, Oil Pan</a:t>
            </a:r>
            <a:endParaRPr lang="ko-KR" alt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6A2AC7-0DD2-0525-AB0B-78B07B1F1971}"/>
              </a:ext>
            </a:extLst>
          </p:cNvPr>
          <p:cNvSpPr txBox="1"/>
          <p:nvPr/>
        </p:nvSpPr>
        <p:spPr>
          <a:xfrm>
            <a:off x="2319969" y="3939219"/>
            <a:ext cx="1381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Balan</a:t>
            </a:r>
            <a:r>
              <a:rPr lang="ko-KR" altLang="en-US" sz="1000" b="1" dirty="0">
                <a:solidFill>
                  <a:srgbClr val="C00000"/>
                </a:solidFill>
              </a:rPr>
              <a:t> </a:t>
            </a:r>
            <a:r>
              <a:rPr lang="en-US" altLang="ko-KR" sz="1000" b="1" dirty="0">
                <a:solidFill>
                  <a:srgbClr val="C00000"/>
                </a:solidFill>
              </a:rPr>
              <a:t>Plant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발안공장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D6FA2EA-3362-1AA1-0868-8A552169341F}"/>
              </a:ext>
            </a:extLst>
          </p:cNvPr>
          <p:cNvCxnSpPr/>
          <p:nvPr/>
        </p:nvCxnSpPr>
        <p:spPr>
          <a:xfrm>
            <a:off x="2000493" y="4339329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07D2C1-0E82-10DB-B3C6-5743B8FA654F}"/>
              </a:ext>
            </a:extLst>
          </p:cNvPr>
          <p:cNvSpPr txBox="1"/>
          <p:nvPr/>
        </p:nvSpPr>
        <p:spPr>
          <a:xfrm>
            <a:off x="1898438" y="5339812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845D5B-3E0C-985C-2927-684B2A21749F}"/>
              </a:ext>
            </a:extLst>
          </p:cNvPr>
          <p:cNvSpPr txBox="1"/>
          <p:nvPr/>
        </p:nvSpPr>
        <p:spPr>
          <a:xfrm>
            <a:off x="2000492" y="5739922"/>
            <a:ext cx="2519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소재지 </a:t>
            </a:r>
            <a:r>
              <a:rPr lang="en-US" altLang="ko-KR" sz="1000" dirty="0"/>
              <a:t>: </a:t>
            </a:r>
            <a:r>
              <a:rPr lang="ko-KR" altLang="en-US" sz="1000" dirty="0"/>
              <a:t>경상북도 밀양시</a:t>
            </a:r>
            <a:endParaRPr lang="en-US" altLang="ko-KR" sz="1000" dirty="0"/>
          </a:p>
          <a:p>
            <a:r>
              <a:rPr lang="ko-KR" altLang="en-US" sz="1000" dirty="0"/>
              <a:t>고객사 </a:t>
            </a:r>
            <a:r>
              <a:rPr lang="en-US" altLang="ko-KR" sz="1000" dirty="0"/>
              <a:t>: </a:t>
            </a:r>
            <a:r>
              <a:rPr lang="ko-KR" altLang="en-US" sz="1000" dirty="0" err="1"/>
              <a:t>한국지엠</a:t>
            </a:r>
            <a:r>
              <a:rPr lang="en-US" altLang="ko-KR" sz="1000" dirty="0"/>
              <a:t>-</a:t>
            </a:r>
            <a:r>
              <a:rPr lang="ko-KR" altLang="en-US" sz="1000" dirty="0"/>
              <a:t>창원</a:t>
            </a:r>
            <a:endParaRPr lang="en-US" altLang="ko-KR" sz="1000" dirty="0"/>
          </a:p>
          <a:p>
            <a:r>
              <a:rPr lang="ko-KR" altLang="en-US" sz="1000" dirty="0"/>
              <a:t>생산품 </a:t>
            </a:r>
            <a:r>
              <a:rPr lang="en-US" altLang="ko-KR" sz="1000" dirty="0"/>
              <a:t>: Wheel House</a:t>
            </a:r>
            <a:endParaRPr lang="ko-KR" alt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2FD8EA-A026-7FAD-9E99-FD819131B0E3}"/>
              </a:ext>
            </a:extLst>
          </p:cNvPr>
          <p:cNvSpPr txBox="1"/>
          <p:nvPr/>
        </p:nvSpPr>
        <p:spPr>
          <a:xfrm>
            <a:off x="2319969" y="5339812"/>
            <a:ext cx="1381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 err="1">
                <a:solidFill>
                  <a:srgbClr val="C00000"/>
                </a:solidFill>
              </a:rPr>
              <a:t>Miyang</a:t>
            </a:r>
            <a:r>
              <a:rPr lang="ko-KR" altLang="en-US" sz="1000" b="1" dirty="0">
                <a:solidFill>
                  <a:srgbClr val="C00000"/>
                </a:solidFill>
              </a:rPr>
              <a:t> </a:t>
            </a:r>
            <a:r>
              <a:rPr lang="en-US" altLang="ko-KR" sz="1000" b="1" dirty="0">
                <a:solidFill>
                  <a:srgbClr val="C00000"/>
                </a:solidFill>
              </a:rPr>
              <a:t>Plant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밀양공장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BDEA1609-833D-383C-00AC-642155655425}"/>
              </a:ext>
            </a:extLst>
          </p:cNvPr>
          <p:cNvCxnSpPr/>
          <p:nvPr/>
        </p:nvCxnSpPr>
        <p:spPr>
          <a:xfrm>
            <a:off x="2000493" y="5739922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 descr="파란색, 실내이(가) 표시된 사진&#10;&#10;자동 생성된 설명">
            <a:extLst>
              <a:ext uri="{FF2B5EF4-FFF2-40B4-BE49-F238E27FC236}">
                <a16:creationId xmlns:a16="http://schemas.microsoft.com/office/drawing/2014/main" id="{7E093D18-D0F5-AA1C-8628-76E88DA4D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7" b="54490"/>
          <a:stretch/>
        </p:blipFill>
        <p:spPr>
          <a:xfrm>
            <a:off x="0" y="0"/>
            <a:ext cx="9906000" cy="75709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5466085-6415-9CE3-45D0-FFC96348591D}"/>
              </a:ext>
            </a:extLst>
          </p:cNvPr>
          <p:cNvSpPr txBox="1"/>
          <p:nvPr/>
        </p:nvSpPr>
        <p:spPr>
          <a:xfrm>
            <a:off x="0" y="409025"/>
            <a:ext cx="159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공장현황 </a:t>
            </a:r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Plant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28677C-08BC-E8CE-504F-5D8C785A0688}"/>
              </a:ext>
            </a:extLst>
          </p:cNvPr>
          <p:cNvSpPr txBox="1"/>
          <p:nvPr/>
        </p:nvSpPr>
        <p:spPr>
          <a:xfrm>
            <a:off x="8070269" y="409025"/>
            <a:ext cx="1830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생산제품 </a:t>
            </a:r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Product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6" name="그림 65" descr="나무, 실외, 하늘, 도로이(가) 표시된 사진&#10;&#10;자동 생성된 설명">
            <a:extLst>
              <a:ext uri="{FF2B5EF4-FFF2-40B4-BE49-F238E27FC236}">
                <a16:creationId xmlns:a16="http://schemas.microsoft.com/office/drawing/2014/main" id="{ACF12C8C-A66E-6801-F6C3-DB8B67DF25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2" y="5339813"/>
            <a:ext cx="1614792" cy="1211094"/>
          </a:xfrm>
          <a:prstGeom prst="rect">
            <a:avLst/>
          </a:prstGeom>
        </p:spPr>
      </p:pic>
      <p:pic>
        <p:nvPicPr>
          <p:cNvPr id="68" name="그림 67" descr="건물, 실외, 하늘, 청사이(가) 표시된 사진&#10;&#10;자동 생성된 설명">
            <a:extLst>
              <a:ext uri="{FF2B5EF4-FFF2-40B4-BE49-F238E27FC236}">
                <a16:creationId xmlns:a16="http://schemas.microsoft.com/office/drawing/2014/main" id="{23D10B41-24C5-9B19-DD48-F2578B8DB3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6"/>
          <a:stretch/>
        </p:blipFill>
        <p:spPr>
          <a:xfrm>
            <a:off x="215262" y="3939217"/>
            <a:ext cx="1614791" cy="1211095"/>
          </a:xfrm>
          <a:prstGeom prst="rect">
            <a:avLst/>
          </a:prstGeom>
        </p:spPr>
      </p:pic>
      <p:pic>
        <p:nvPicPr>
          <p:cNvPr id="70" name="그림 69" descr="텍스트, 도로, 실외, 표지판이(가) 표시된 사진&#10;&#10;자동 생성된 설명">
            <a:extLst>
              <a:ext uri="{FF2B5EF4-FFF2-40B4-BE49-F238E27FC236}">
                <a16:creationId xmlns:a16="http://schemas.microsoft.com/office/drawing/2014/main" id="{E1178AC6-FD86-91B1-1747-13F8D75D94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9"/>
          <a:stretch/>
        </p:blipFill>
        <p:spPr>
          <a:xfrm>
            <a:off x="215262" y="2545042"/>
            <a:ext cx="1614791" cy="1205136"/>
          </a:xfrm>
          <a:prstGeom prst="rect">
            <a:avLst/>
          </a:prstGeom>
        </p:spPr>
      </p:pic>
      <p:pic>
        <p:nvPicPr>
          <p:cNvPr id="2" name="그림 1" descr="가위이(가) 표시된 사진&#10;&#10;자동 생성된 설명">
            <a:extLst>
              <a:ext uri="{FF2B5EF4-FFF2-40B4-BE49-F238E27FC236}">
                <a16:creationId xmlns:a16="http://schemas.microsoft.com/office/drawing/2014/main" id="{9252D5CC-AFB0-597B-1B1D-6D8DC1E698E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22" y="5660807"/>
            <a:ext cx="963316" cy="788168"/>
          </a:xfrm>
          <a:prstGeom prst="rect">
            <a:avLst/>
          </a:prstGeom>
        </p:spPr>
      </p:pic>
      <p:pic>
        <p:nvPicPr>
          <p:cNvPr id="3" name="그림 2" descr="액자이(가) 표시된 사진&#10;&#10;자동 생성된 설명">
            <a:extLst>
              <a:ext uri="{FF2B5EF4-FFF2-40B4-BE49-F238E27FC236}">
                <a16:creationId xmlns:a16="http://schemas.microsoft.com/office/drawing/2014/main" id="{CAA2D479-2137-7B1E-741D-C4734A41CF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645" y="5660807"/>
            <a:ext cx="963316" cy="78816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96EDC83-142C-27A4-94DC-9C203E317BD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34" y="5660807"/>
            <a:ext cx="963316" cy="7881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2480300-D10C-452D-758A-49D3783DE37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256" y="5660807"/>
            <a:ext cx="963316" cy="78816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119CE5C-A0F0-B22B-956B-A3B6BEB58F11}"/>
              </a:ext>
            </a:extLst>
          </p:cNvPr>
          <p:cNvSpPr txBox="1"/>
          <p:nvPr/>
        </p:nvSpPr>
        <p:spPr>
          <a:xfrm>
            <a:off x="5119701" y="6448974"/>
            <a:ext cx="102264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Wheel House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F56765-459E-DBAB-1CDC-A682643AAE35}"/>
              </a:ext>
            </a:extLst>
          </p:cNvPr>
          <p:cNvSpPr txBox="1"/>
          <p:nvPr/>
        </p:nvSpPr>
        <p:spPr>
          <a:xfrm>
            <a:off x="6484861" y="6448974"/>
            <a:ext cx="9097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Side Sill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3FF9ED0-3B04-73DF-F9D7-4068597F0907}"/>
              </a:ext>
            </a:extLst>
          </p:cNvPr>
          <p:cNvSpPr txBox="1"/>
          <p:nvPr/>
        </p:nvSpPr>
        <p:spPr>
          <a:xfrm>
            <a:off x="7631102" y="6448974"/>
            <a:ext cx="9097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Seat Frame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769598-E766-CE38-1EAA-B1DC397761D6}"/>
              </a:ext>
            </a:extLst>
          </p:cNvPr>
          <p:cNvSpPr txBox="1"/>
          <p:nvPr/>
        </p:nvSpPr>
        <p:spPr>
          <a:xfrm>
            <a:off x="8792272" y="6448972"/>
            <a:ext cx="9633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Rear Window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pic>
        <p:nvPicPr>
          <p:cNvPr id="44" name="그림 43" descr="텍스트, 실내, 판매이(가) 표시된 사진&#10;&#10;자동 생성된 설명">
            <a:extLst>
              <a:ext uri="{FF2B5EF4-FFF2-40B4-BE49-F238E27FC236}">
                <a16:creationId xmlns:a16="http://schemas.microsoft.com/office/drawing/2014/main" id="{43F7CD59-E59C-EE50-2A8C-0E53A42A9B74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713" y="2274676"/>
            <a:ext cx="1421025" cy="1065769"/>
          </a:xfrm>
          <a:prstGeom prst="rect">
            <a:avLst/>
          </a:prstGeom>
        </p:spPr>
      </p:pic>
      <p:pic>
        <p:nvPicPr>
          <p:cNvPr id="45" name="그림 44" descr="실내, 천장, 여러개이(가) 표시된 사진&#10;&#10;자동 생성된 설명">
            <a:extLst>
              <a:ext uri="{FF2B5EF4-FFF2-40B4-BE49-F238E27FC236}">
                <a16:creationId xmlns:a16="http://schemas.microsoft.com/office/drawing/2014/main" id="{51D0FF1A-8372-75CC-D8F6-F44E27A6289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364" y="4454076"/>
            <a:ext cx="1447721" cy="1085791"/>
          </a:xfrm>
          <a:prstGeom prst="rect">
            <a:avLst/>
          </a:prstGeom>
        </p:spPr>
      </p:pic>
      <p:pic>
        <p:nvPicPr>
          <p:cNvPr id="46" name="그림 45" descr="실내, 천장, 공장, 장비이(가) 표시된 사진&#10;&#10;자동 생성된 설명">
            <a:extLst>
              <a:ext uri="{FF2B5EF4-FFF2-40B4-BE49-F238E27FC236}">
                <a16:creationId xmlns:a16="http://schemas.microsoft.com/office/drawing/2014/main" id="{82A18ACA-1E5A-E685-8767-C65B4378B5B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26" y="1138028"/>
            <a:ext cx="1484842" cy="1085791"/>
          </a:xfrm>
          <a:prstGeom prst="rect">
            <a:avLst/>
          </a:prstGeom>
        </p:spPr>
      </p:pic>
      <p:pic>
        <p:nvPicPr>
          <p:cNvPr id="47" name="그림 46" descr="랙이(가) 표시된 사진&#10;&#10;자동 생성된 설명">
            <a:extLst>
              <a:ext uri="{FF2B5EF4-FFF2-40B4-BE49-F238E27FC236}">
                <a16:creationId xmlns:a16="http://schemas.microsoft.com/office/drawing/2014/main" id="{2C5EC573-59F9-33AA-1AFB-E61E5CB6515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27" y="3340445"/>
            <a:ext cx="1484842" cy="1113631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4CA9A64-CBF6-960D-E00D-4E3093CDEE79}"/>
              </a:ext>
            </a:extLst>
          </p:cNvPr>
          <p:cNvSpPr txBox="1"/>
          <p:nvPr/>
        </p:nvSpPr>
        <p:spPr>
          <a:xfrm>
            <a:off x="6947259" y="124671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1625D1-1DD6-96DC-6086-75C216D2029E}"/>
              </a:ext>
            </a:extLst>
          </p:cNvPr>
          <p:cNvSpPr txBox="1"/>
          <p:nvPr/>
        </p:nvSpPr>
        <p:spPr>
          <a:xfrm>
            <a:off x="7368790" y="1323663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Welding Line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993B2217-2730-B4F3-FF6E-8F39841E7114}"/>
              </a:ext>
            </a:extLst>
          </p:cNvPr>
          <p:cNvCxnSpPr/>
          <p:nvPr/>
        </p:nvCxnSpPr>
        <p:spPr>
          <a:xfrm>
            <a:off x="6900159" y="1646828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9173A08-93F6-7F52-559D-BD4A4CBF14E5}"/>
              </a:ext>
            </a:extLst>
          </p:cNvPr>
          <p:cNvSpPr txBox="1"/>
          <p:nvPr/>
        </p:nvSpPr>
        <p:spPr>
          <a:xfrm>
            <a:off x="5761490" y="2420623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E91755-C26E-165A-CBDD-7ECB8CADA777}"/>
              </a:ext>
            </a:extLst>
          </p:cNvPr>
          <p:cNvSpPr txBox="1"/>
          <p:nvPr/>
        </p:nvSpPr>
        <p:spPr>
          <a:xfrm>
            <a:off x="6183021" y="2497568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Press Line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5844CBE6-4CF3-622E-DDE8-A19368EA1029}"/>
              </a:ext>
            </a:extLst>
          </p:cNvPr>
          <p:cNvCxnSpPr/>
          <p:nvPr/>
        </p:nvCxnSpPr>
        <p:spPr>
          <a:xfrm>
            <a:off x="5714390" y="2820733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9F94E24-7CDC-9891-6635-FA36AE06EF0A}"/>
              </a:ext>
            </a:extLst>
          </p:cNvPr>
          <p:cNvSpPr txBox="1"/>
          <p:nvPr/>
        </p:nvSpPr>
        <p:spPr>
          <a:xfrm>
            <a:off x="5761490" y="463284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50C0A6-47E2-CE06-4451-583006885486}"/>
              </a:ext>
            </a:extLst>
          </p:cNvPr>
          <p:cNvSpPr txBox="1"/>
          <p:nvPr/>
        </p:nvSpPr>
        <p:spPr>
          <a:xfrm>
            <a:off x="6183021" y="4709793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Roll Forming Line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AA0E38BC-EC77-8C36-9C32-5926B8EE746E}"/>
              </a:ext>
            </a:extLst>
          </p:cNvPr>
          <p:cNvCxnSpPr/>
          <p:nvPr/>
        </p:nvCxnSpPr>
        <p:spPr>
          <a:xfrm>
            <a:off x="5714390" y="5032958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3593F73-B926-B2DB-C591-2C4F0C7CCCD5}"/>
              </a:ext>
            </a:extLst>
          </p:cNvPr>
          <p:cNvSpPr txBox="1"/>
          <p:nvPr/>
        </p:nvSpPr>
        <p:spPr>
          <a:xfrm>
            <a:off x="6947259" y="3539034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50F55F-EDC6-2089-FF71-3CA12B5AE089}"/>
              </a:ext>
            </a:extLst>
          </p:cNvPr>
          <p:cNvSpPr txBox="1"/>
          <p:nvPr/>
        </p:nvSpPr>
        <p:spPr>
          <a:xfrm>
            <a:off x="7368790" y="3615979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C00000"/>
                </a:solidFill>
              </a:rPr>
              <a:t>Coating Line</a:t>
            </a:r>
            <a:endParaRPr lang="ko-KR" altLang="en-US" sz="1000" b="1" dirty="0">
              <a:solidFill>
                <a:srgbClr val="C00000"/>
              </a:solidFill>
            </a:endParaRP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16D7F702-3648-5086-7C07-9B0AF6188503}"/>
              </a:ext>
            </a:extLst>
          </p:cNvPr>
          <p:cNvCxnSpPr/>
          <p:nvPr/>
        </p:nvCxnSpPr>
        <p:spPr>
          <a:xfrm>
            <a:off x="6900159" y="3939144"/>
            <a:ext cx="252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5EE051D-3A81-3535-88F3-D0D8F8178529}"/>
              </a:ext>
            </a:extLst>
          </p:cNvPr>
          <p:cNvSpPr txBox="1"/>
          <p:nvPr/>
        </p:nvSpPr>
        <p:spPr>
          <a:xfrm>
            <a:off x="6900159" y="1656684"/>
            <a:ext cx="2520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 err="1"/>
              <a:t>전공장</a:t>
            </a:r>
            <a:r>
              <a:rPr lang="ko-KR" altLang="en-US" sz="1000" dirty="0"/>
              <a:t> 용접라인 운영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CC40154-B91A-FA4B-E72B-5D09A96831AD}"/>
              </a:ext>
            </a:extLst>
          </p:cNvPr>
          <p:cNvSpPr txBox="1"/>
          <p:nvPr/>
        </p:nvSpPr>
        <p:spPr>
          <a:xfrm>
            <a:off x="5714390" y="2843255"/>
            <a:ext cx="2520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김포</a:t>
            </a:r>
            <a:r>
              <a:rPr lang="en-US" altLang="ko-KR" sz="1000" dirty="0"/>
              <a:t>, </a:t>
            </a:r>
            <a:r>
              <a:rPr lang="ko-KR" altLang="en-US" sz="1000" dirty="0"/>
              <a:t>발안공장 프레스라인 운영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83F259A-8F8F-251C-8E87-0BA7244511BE}"/>
              </a:ext>
            </a:extLst>
          </p:cNvPr>
          <p:cNvSpPr txBox="1"/>
          <p:nvPr/>
        </p:nvSpPr>
        <p:spPr>
          <a:xfrm>
            <a:off x="6900159" y="3958834"/>
            <a:ext cx="2520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발안</a:t>
            </a:r>
            <a:r>
              <a:rPr lang="en-US" altLang="ko-KR" sz="1000" dirty="0"/>
              <a:t>, </a:t>
            </a:r>
            <a:r>
              <a:rPr lang="ko-KR" altLang="en-US" sz="1000" dirty="0"/>
              <a:t>부산공장 도장라인 운영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A875892-AAA7-070A-44CE-44C2A7694F17}"/>
              </a:ext>
            </a:extLst>
          </p:cNvPr>
          <p:cNvSpPr txBox="1"/>
          <p:nvPr/>
        </p:nvSpPr>
        <p:spPr>
          <a:xfrm>
            <a:off x="5714390" y="5046701"/>
            <a:ext cx="2520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 err="1"/>
              <a:t>전공장</a:t>
            </a:r>
            <a:r>
              <a:rPr lang="ko-KR" altLang="en-US" sz="1000" dirty="0"/>
              <a:t> </a:t>
            </a:r>
            <a:r>
              <a:rPr lang="en-US" altLang="ko-KR" sz="1000" dirty="0"/>
              <a:t>Roll Forming </a:t>
            </a:r>
            <a:r>
              <a:rPr lang="ko-KR" altLang="en-US" sz="1000" dirty="0"/>
              <a:t>라인 운영</a:t>
            </a:r>
          </a:p>
        </p:txBody>
      </p:sp>
    </p:spTree>
    <p:extLst>
      <p:ext uri="{BB962C8B-B14F-4D97-AF65-F5344CB8AC3E}">
        <p14:creationId xmlns:p14="http://schemas.microsoft.com/office/powerpoint/2010/main" val="1562325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2B1248-6AEF-27B1-CF4D-4B6FB23762A6}"/>
              </a:ext>
            </a:extLst>
          </p:cNvPr>
          <p:cNvSpPr txBox="1"/>
          <p:nvPr/>
        </p:nvSpPr>
        <p:spPr>
          <a:xfrm>
            <a:off x="1380472" y="1118110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93D0FF-886A-8988-E3AA-FF142ADB2546}"/>
              </a:ext>
            </a:extLst>
          </p:cNvPr>
          <p:cNvSpPr txBox="1"/>
          <p:nvPr/>
        </p:nvSpPr>
        <p:spPr>
          <a:xfrm>
            <a:off x="1482527" y="1518220"/>
            <a:ext cx="176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연말 우수사원 포상</a:t>
            </a:r>
            <a:endParaRPr lang="en-US" altLang="ko-KR" sz="1000" dirty="0"/>
          </a:p>
          <a:p>
            <a:r>
              <a:rPr lang="ko-KR" altLang="en-US" sz="1000" dirty="0"/>
              <a:t>제안개선 포상</a:t>
            </a:r>
            <a:endParaRPr lang="en-US" altLang="ko-KR" sz="1000" dirty="0"/>
          </a:p>
          <a:p>
            <a:r>
              <a:rPr lang="ko-KR" altLang="en-US" sz="1000" dirty="0"/>
              <a:t>성과급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0C7EDF-C0B1-3FD1-5FFD-AD0B2B716EC5}"/>
              </a:ext>
            </a:extLst>
          </p:cNvPr>
          <p:cNvSpPr txBox="1"/>
          <p:nvPr/>
        </p:nvSpPr>
        <p:spPr>
          <a:xfrm>
            <a:off x="1802003" y="1194310"/>
            <a:ext cx="16813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보상제도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C255C19-BE1B-265A-1EEB-A2F81FAFD00A}"/>
              </a:ext>
            </a:extLst>
          </p:cNvPr>
          <p:cNvCxnSpPr/>
          <p:nvPr/>
        </p:nvCxnSpPr>
        <p:spPr>
          <a:xfrm>
            <a:off x="1482527" y="1518220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B885F9D-32EB-7295-0145-D6469058FF42}"/>
              </a:ext>
            </a:extLst>
          </p:cNvPr>
          <p:cNvSpPr txBox="1"/>
          <p:nvPr/>
        </p:nvSpPr>
        <p:spPr>
          <a:xfrm>
            <a:off x="4538797" y="1101096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19697D-6A87-CD7E-BFD2-FA11CE5835F7}"/>
              </a:ext>
            </a:extLst>
          </p:cNvPr>
          <p:cNvSpPr txBox="1"/>
          <p:nvPr/>
        </p:nvSpPr>
        <p:spPr>
          <a:xfrm>
            <a:off x="4640852" y="1501206"/>
            <a:ext cx="176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직무향상 교육</a:t>
            </a:r>
            <a:endParaRPr lang="en-US" altLang="ko-KR" sz="1000" dirty="0"/>
          </a:p>
          <a:p>
            <a:r>
              <a:rPr lang="ko-KR" altLang="en-US" sz="1000" dirty="0"/>
              <a:t>외부강사 초청교육</a:t>
            </a:r>
            <a:endParaRPr lang="en-US" altLang="ko-KR" sz="1000" dirty="0"/>
          </a:p>
          <a:p>
            <a:r>
              <a:rPr lang="ko-KR" altLang="en-US" sz="1000" dirty="0"/>
              <a:t>각종 컨설팅 교육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103C55-27BA-1A61-0560-E24EC045D5D9}"/>
              </a:ext>
            </a:extLst>
          </p:cNvPr>
          <p:cNvSpPr txBox="1"/>
          <p:nvPr/>
        </p:nvSpPr>
        <p:spPr>
          <a:xfrm>
            <a:off x="4960328" y="1177296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교육제도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71BA929-5353-A51D-21C0-D29144CDA5F8}"/>
              </a:ext>
            </a:extLst>
          </p:cNvPr>
          <p:cNvCxnSpPr/>
          <p:nvPr/>
        </p:nvCxnSpPr>
        <p:spPr>
          <a:xfrm>
            <a:off x="4640852" y="1501206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3028E2-2DA5-B2D8-7163-1ACC62145138}"/>
              </a:ext>
            </a:extLst>
          </p:cNvPr>
          <p:cNvSpPr txBox="1"/>
          <p:nvPr/>
        </p:nvSpPr>
        <p:spPr>
          <a:xfrm>
            <a:off x="7697122" y="115740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677D77-07D6-4E87-08AD-E8C432C704D9}"/>
              </a:ext>
            </a:extLst>
          </p:cNvPr>
          <p:cNvSpPr txBox="1"/>
          <p:nvPr/>
        </p:nvSpPr>
        <p:spPr>
          <a:xfrm>
            <a:off x="7799176" y="1557518"/>
            <a:ext cx="1763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각종 경조금 지원</a:t>
            </a:r>
            <a:endParaRPr lang="en-US" altLang="ko-KR" sz="1000" dirty="0"/>
          </a:p>
          <a:p>
            <a:r>
              <a:rPr lang="ko-KR" altLang="en-US" sz="1000" dirty="0"/>
              <a:t>경조 휴가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6A2AC7-0DD2-0525-AB0B-78B07B1F1971}"/>
              </a:ext>
            </a:extLst>
          </p:cNvPr>
          <p:cNvSpPr txBox="1"/>
          <p:nvPr/>
        </p:nvSpPr>
        <p:spPr>
          <a:xfrm>
            <a:off x="8118653" y="1233608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경조사지원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D6FA2EA-3362-1AA1-0868-8A552169341F}"/>
              </a:ext>
            </a:extLst>
          </p:cNvPr>
          <p:cNvCxnSpPr/>
          <p:nvPr/>
        </p:nvCxnSpPr>
        <p:spPr>
          <a:xfrm>
            <a:off x="7799177" y="1557518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07D2C1-0E82-10DB-B3C6-5743B8FA654F}"/>
              </a:ext>
            </a:extLst>
          </p:cNvPr>
          <p:cNvSpPr txBox="1"/>
          <p:nvPr/>
        </p:nvSpPr>
        <p:spPr>
          <a:xfrm>
            <a:off x="1380472" y="3365303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845D5B-3E0C-985C-2927-684B2A21749F}"/>
              </a:ext>
            </a:extLst>
          </p:cNvPr>
          <p:cNvSpPr txBox="1"/>
          <p:nvPr/>
        </p:nvSpPr>
        <p:spPr>
          <a:xfrm>
            <a:off x="1482526" y="3765413"/>
            <a:ext cx="1763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dirty="0"/>
              <a:t>4</a:t>
            </a:r>
            <a:r>
              <a:rPr lang="ko-KR" altLang="en-US" sz="1000" dirty="0" err="1"/>
              <a:t>대보험</a:t>
            </a:r>
            <a:endParaRPr lang="en-US" altLang="ko-KR" sz="1000" dirty="0"/>
          </a:p>
          <a:p>
            <a:r>
              <a:rPr lang="ko-KR" altLang="en-US" sz="1000" dirty="0"/>
              <a:t>산업재해 단체보험</a:t>
            </a:r>
            <a:endParaRPr lang="en-US" altLang="ko-KR" sz="1000" dirty="0"/>
          </a:p>
          <a:p>
            <a:r>
              <a:rPr lang="ko-KR" altLang="en-US" sz="1000" dirty="0"/>
              <a:t>퇴직연금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2FD8EA-A026-7FAD-9E99-FD819131B0E3}"/>
              </a:ext>
            </a:extLst>
          </p:cNvPr>
          <p:cNvSpPr txBox="1"/>
          <p:nvPr/>
        </p:nvSpPr>
        <p:spPr>
          <a:xfrm>
            <a:off x="1802003" y="3441503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연금보험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BDEA1609-833D-383C-00AC-642155655425}"/>
              </a:ext>
            </a:extLst>
          </p:cNvPr>
          <p:cNvCxnSpPr/>
          <p:nvPr/>
        </p:nvCxnSpPr>
        <p:spPr>
          <a:xfrm>
            <a:off x="1482527" y="3765413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 descr="파란색, 실내이(가) 표시된 사진&#10;&#10;자동 생성된 설명">
            <a:extLst>
              <a:ext uri="{FF2B5EF4-FFF2-40B4-BE49-F238E27FC236}">
                <a16:creationId xmlns:a16="http://schemas.microsoft.com/office/drawing/2014/main" id="{7E093D18-D0F5-AA1C-8628-76E88DA4D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7" b="54490"/>
          <a:stretch/>
        </p:blipFill>
        <p:spPr>
          <a:xfrm>
            <a:off x="0" y="0"/>
            <a:ext cx="9906000" cy="75709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5466085-6415-9CE3-45D0-FFC96348591D}"/>
              </a:ext>
            </a:extLst>
          </p:cNvPr>
          <p:cNvSpPr txBox="1"/>
          <p:nvPr/>
        </p:nvSpPr>
        <p:spPr>
          <a:xfrm>
            <a:off x="0" y="409025"/>
            <a:ext cx="2573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복리후생 </a:t>
            </a:r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Welfare Benefits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그래픽 12" descr="연결 윤곽선">
            <a:extLst>
              <a:ext uri="{FF2B5EF4-FFF2-40B4-BE49-F238E27FC236}">
                <a16:creationId xmlns:a16="http://schemas.microsoft.com/office/drawing/2014/main" id="{2D168672-2993-E7EE-D08D-0423499CE2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5020" y="3365303"/>
            <a:ext cx="972000" cy="972000"/>
          </a:xfrm>
          <a:prstGeom prst="rect">
            <a:avLst/>
          </a:prstGeom>
        </p:spPr>
      </p:pic>
      <p:pic>
        <p:nvPicPr>
          <p:cNvPr id="15" name="그래픽 14" descr="댄스 윤곽선">
            <a:extLst>
              <a:ext uri="{FF2B5EF4-FFF2-40B4-BE49-F238E27FC236}">
                <a16:creationId xmlns:a16="http://schemas.microsoft.com/office/drawing/2014/main" id="{314B6A2F-0F22-C50D-FF4F-A68EB846EB1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510948" y="5592466"/>
            <a:ext cx="972000" cy="972000"/>
          </a:xfrm>
          <a:prstGeom prst="rect">
            <a:avLst/>
          </a:prstGeom>
        </p:spPr>
      </p:pic>
      <p:pic>
        <p:nvPicPr>
          <p:cNvPr id="31" name="그래픽 30" descr="날아가는 돈 윤곽선">
            <a:extLst>
              <a:ext uri="{FF2B5EF4-FFF2-40B4-BE49-F238E27FC236}">
                <a16:creationId xmlns:a16="http://schemas.microsoft.com/office/drawing/2014/main" id="{AF282250-88FE-5A46-1951-E6FF4FB31DC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5020" y="1118110"/>
            <a:ext cx="972000" cy="972000"/>
          </a:xfrm>
          <a:prstGeom prst="rect">
            <a:avLst/>
          </a:prstGeom>
        </p:spPr>
      </p:pic>
      <p:pic>
        <p:nvPicPr>
          <p:cNvPr id="33" name="그래픽 32" descr="인플루언서 윤곽선">
            <a:extLst>
              <a:ext uri="{FF2B5EF4-FFF2-40B4-BE49-F238E27FC236}">
                <a16:creationId xmlns:a16="http://schemas.microsoft.com/office/drawing/2014/main" id="{B3EF9600-C1BF-2814-3A43-AD9A1C1D275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10817" y="5610358"/>
            <a:ext cx="972000" cy="972000"/>
          </a:xfrm>
          <a:prstGeom prst="rect">
            <a:avLst/>
          </a:prstGeom>
        </p:spPr>
      </p:pic>
      <p:pic>
        <p:nvPicPr>
          <p:cNvPr id="35" name="그래픽 34" descr="펼쳐진 책 윤곽선">
            <a:extLst>
              <a:ext uri="{FF2B5EF4-FFF2-40B4-BE49-F238E27FC236}">
                <a16:creationId xmlns:a16="http://schemas.microsoft.com/office/drawing/2014/main" id="{F7BB586A-6863-8E67-2654-C78B257BA80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483345" y="1101096"/>
            <a:ext cx="972000" cy="972000"/>
          </a:xfrm>
          <a:prstGeom prst="rect">
            <a:avLst/>
          </a:prstGeom>
        </p:spPr>
      </p:pic>
      <p:pic>
        <p:nvPicPr>
          <p:cNvPr id="37" name="그래픽 36" descr="의료 윤곽선">
            <a:extLst>
              <a:ext uri="{FF2B5EF4-FFF2-40B4-BE49-F238E27FC236}">
                <a16:creationId xmlns:a16="http://schemas.microsoft.com/office/drawing/2014/main" id="{DB0157ED-8E62-AAF7-54B2-624A603C3334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325020" y="5656044"/>
            <a:ext cx="972000" cy="972000"/>
          </a:xfrm>
          <a:prstGeom prst="rect">
            <a:avLst/>
          </a:prstGeom>
        </p:spPr>
      </p:pic>
      <p:pic>
        <p:nvPicPr>
          <p:cNvPr id="39" name="그래픽 38" descr="프레첼 윤곽선">
            <a:extLst>
              <a:ext uri="{FF2B5EF4-FFF2-40B4-BE49-F238E27FC236}">
                <a16:creationId xmlns:a16="http://schemas.microsoft.com/office/drawing/2014/main" id="{B3D77863-1046-B62E-5069-CA079D429DC8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6641670" y="1117107"/>
            <a:ext cx="972000" cy="97200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21ED0760-FA21-DADA-0951-E3DEE12108BC}"/>
              </a:ext>
            </a:extLst>
          </p:cNvPr>
          <p:cNvSpPr txBox="1"/>
          <p:nvPr/>
        </p:nvSpPr>
        <p:spPr>
          <a:xfrm>
            <a:off x="1348131" y="561035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06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EB4637-1595-E1D1-254D-1D0772E6B89B}"/>
              </a:ext>
            </a:extLst>
          </p:cNvPr>
          <p:cNvSpPr txBox="1"/>
          <p:nvPr/>
        </p:nvSpPr>
        <p:spPr>
          <a:xfrm>
            <a:off x="1450186" y="6010468"/>
            <a:ext cx="176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연 </a:t>
            </a:r>
            <a:r>
              <a:rPr lang="en-US" altLang="ko-KR" sz="1000" dirty="0"/>
              <a:t>1</a:t>
            </a:r>
            <a:r>
              <a:rPr lang="ko-KR" altLang="en-US" sz="1000" dirty="0"/>
              <a:t>회 건강검진</a:t>
            </a:r>
            <a:endParaRPr lang="en-US" altLang="ko-KR" sz="1000" dirty="0"/>
          </a:p>
          <a:p>
            <a:r>
              <a:rPr lang="ko-KR" altLang="en-US" sz="1000" dirty="0"/>
              <a:t>매달 임직원 건강상담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C3154F5-9622-4B84-DCFC-2561BCE2712A}"/>
              </a:ext>
            </a:extLst>
          </p:cNvPr>
          <p:cNvSpPr txBox="1"/>
          <p:nvPr/>
        </p:nvSpPr>
        <p:spPr>
          <a:xfrm>
            <a:off x="1769662" y="5686558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건강관리지원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B7BA51AF-B00D-A3B3-CD1B-492BD8E5BE62}"/>
              </a:ext>
            </a:extLst>
          </p:cNvPr>
          <p:cNvCxnSpPr/>
          <p:nvPr/>
        </p:nvCxnSpPr>
        <p:spPr>
          <a:xfrm>
            <a:off x="1450186" y="6010468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3B577B68-02C2-56B9-57F6-E133E170A385}"/>
              </a:ext>
            </a:extLst>
          </p:cNvPr>
          <p:cNvSpPr txBox="1"/>
          <p:nvPr/>
        </p:nvSpPr>
        <p:spPr>
          <a:xfrm>
            <a:off x="4534059" y="5592466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07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A53912-7EB2-66E7-0B30-4553E4896195}"/>
              </a:ext>
            </a:extLst>
          </p:cNvPr>
          <p:cNvSpPr txBox="1"/>
          <p:nvPr/>
        </p:nvSpPr>
        <p:spPr>
          <a:xfrm>
            <a:off x="4636113" y="5992576"/>
            <a:ext cx="1763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임직원 식당</a:t>
            </a:r>
            <a:endParaRPr lang="en-US" altLang="ko-KR" sz="1000" dirty="0"/>
          </a:p>
          <a:p>
            <a:r>
              <a:rPr lang="ko-KR" altLang="en-US" sz="1000" dirty="0"/>
              <a:t>근무복 지급</a:t>
            </a:r>
            <a:endParaRPr lang="en-US" altLang="ko-KR" sz="1000" dirty="0"/>
          </a:p>
          <a:p>
            <a:r>
              <a:rPr lang="ko-KR" altLang="en-US" sz="1000" dirty="0"/>
              <a:t>기숙사 운영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74079C1-263F-A823-7654-A6D29A04229B}"/>
              </a:ext>
            </a:extLst>
          </p:cNvPr>
          <p:cNvSpPr txBox="1"/>
          <p:nvPr/>
        </p:nvSpPr>
        <p:spPr>
          <a:xfrm>
            <a:off x="4955590" y="5668666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생활편의시설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A4B829A1-212B-2D40-1F1C-C47D0CA66F75}"/>
              </a:ext>
            </a:extLst>
          </p:cNvPr>
          <p:cNvCxnSpPr/>
          <p:nvPr/>
        </p:nvCxnSpPr>
        <p:spPr>
          <a:xfrm>
            <a:off x="4636114" y="5992576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33A30F0E-E2ED-99FF-A9DC-192737B51C7C}"/>
              </a:ext>
            </a:extLst>
          </p:cNvPr>
          <p:cNvSpPr txBox="1"/>
          <p:nvPr/>
        </p:nvSpPr>
        <p:spPr>
          <a:xfrm>
            <a:off x="7633928" y="5610358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08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C7F851-1CF0-2A3E-2E40-BDE116877F46}"/>
              </a:ext>
            </a:extLst>
          </p:cNvPr>
          <p:cNvSpPr txBox="1"/>
          <p:nvPr/>
        </p:nvSpPr>
        <p:spPr>
          <a:xfrm>
            <a:off x="7735982" y="6010468"/>
            <a:ext cx="1763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 err="1"/>
              <a:t>직급자</a:t>
            </a:r>
            <a:r>
              <a:rPr lang="ko-KR" altLang="en-US" sz="1000" dirty="0"/>
              <a:t> 차량유류비 지원</a:t>
            </a:r>
            <a:endParaRPr lang="en-US" altLang="ko-KR" sz="1000" dirty="0"/>
          </a:p>
          <a:p>
            <a:r>
              <a:rPr lang="ko-KR" altLang="en-US" sz="1000" dirty="0" err="1"/>
              <a:t>내일채움공제</a:t>
            </a:r>
            <a:endParaRPr lang="en-US" altLang="ko-KR" sz="1000" dirty="0"/>
          </a:p>
          <a:p>
            <a:r>
              <a:rPr lang="ko-KR" altLang="en-US" sz="1000" dirty="0"/>
              <a:t>동호회 지원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E6D59CE-8103-EC14-316C-9B1900CD93F5}"/>
              </a:ext>
            </a:extLst>
          </p:cNvPr>
          <p:cNvSpPr txBox="1"/>
          <p:nvPr/>
        </p:nvSpPr>
        <p:spPr>
          <a:xfrm>
            <a:off x="8055459" y="5686558"/>
            <a:ext cx="13813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기타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62CCCC8D-B5DF-80E0-D0D2-EF25619A67A5}"/>
              </a:ext>
            </a:extLst>
          </p:cNvPr>
          <p:cNvCxnSpPr/>
          <p:nvPr/>
        </p:nvCxnSpPr>
        <p:spPr>
          <a:xfrm>
            <a:off x="7735983" y="6010468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래픽 1" descr="휴가 윤곽선">
            <a:extLst>
              <a:ext uri="{FF2B5EF4-FFF2-40B4-BE49-F238E27FC236}">
                <a16:creationId xmlns:a16="http://schemas.microsoft.com/office/drawing/2014/main" id="{DF6BD0CB-B9D6-A435-7B42-EE2C93DF416E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641670" y="3361450"/>
            <a:ext cx="972000" cy="97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5DE937-8625-F384-2FDB-17B54039789F}"/>
              </a:ext>
            </a:extLst>
          </p:cNvPr>
          <p:cNvSpPr txBox="1"/>
          <p:nvPr/>
        </p:nvSpPr>
        <p:spPr>
          <a:xfrm>
            <a:off x="7664781" y="3339705"/>
            <a:ext cx="542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05</a:t>
            </a:r>
            <a:endParaRPr lang="ko-KR" altLang="en-US" sz="20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50C409-DEFC-5AA1-5208-0E6220843DA7}"/>
              </a:ext>
            </a:extLst>
          </p:cNvPr>
          <p:cNvSpPr txBox="1"/>
          <p:nvPr/>
        </p:nvSpPr>
        <p:spPr>
          <a:xfrm>
            <a:off x="7766836" y="3739815"/>
            <a:ext cx="1763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연차휴가</a:t>
            </a:r>
            <a:endParaRPr lang="en-US" altLang="ko-KR" sz="1000" dirty="0"/>
          </a:p>
          <a:p>
            <a:r>
              <a:rPr lang="ko-KR" altLang="en-US" sz="1000" dirty="0"/>
              <a:t>하계휴가</a:t>
            </a:r>
            <a:endParaRPr lang="en-US" altLang="ko-KR" sz="1000" dirty="0"/>
          </a:p>
          <a:p>
            <a:r>
              <a:rPr lang="ko-KR" altLang="en-US" sz="1000" dirty="0"/>
              <a:t>주</a:t>
            </a:r>
            <a:r>
              <a:rPr lang="en-US" altLang="ko-KR" sz="1000" dirty="0"/>
              <a:t>5</a:t>
            </a:r>
            <a:r>
              <a:rPr lang="ko-KR" altLang="en-US" sz="1000" dirty="0"/>
              <a:t>일 근무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D9943-ADD0-F42A-9DE2-5C966D64B932}"/>
              </a:ext>
            </a:extLst>
          </p:cNvPr>
          <p:cNvSpPr txBox="1"/>
          <p:nvPr/>
        </p:nvSpPr>
        <p:spPr>
          <a:xfrm>
            <a:off x="8086312" y="3415905"/>
            <a:ext cx="16813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rgbClr val="C00000"/>
                </a:solidFill>
              </a:rPr>
              <a:t>휴가</a:t>
            </a:r>
            <a:endParaRPr lang="ko-KR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E7B9806-FAB3-5298-E557-70F3C16F1FA5}"/>
              </a:ext>
            </a:extLst>
          </p:cNvPr>
          <p:cNvCxnSpPr/>
          <p:nvPr/>
        </p:nvCxnSpPr>
        <p:spPr>
          <a:xfrm>
            <a:off x="7766836" y="3739815"/>
            <a:ext cx="176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F0FC574-E6E1-02A6-8FBA-7E3385F980BB}"/>
              </a:ext>
            </a:extLst>
          </p:cNvPr>
          <p:cNvSpPr txBox="1"/>
          <p:nvPr/>
        </p:nvSpPr>
        <p:spPr>
          <a:xfrm>
            <a:off x="3574093" y="3027476"/>
            <a:ext cx="2711901" cy="1856962"/>
          </a:xfrm>
          <a:prstGeom prst="roundRect">
            <a:avLst>
              <a:gd name="adj" fmla="val 846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latin typeface="+mn-ea"/>
              </a:rPr>
              <a:t>급여/임금 조건</a:t>
            </a:r>
            <a:r>
              <a:rPr lang="en-US" altLang="ko-KR" sz="1000" b="1" dirty="0">
                <a:latin typeface="+mn-ea"/>
              </a:rPr>
              <a:t>(4</a:t>
            </a:r>
            <a:r>
              <a:rPr lang="ko-KR" altLang="en-US" sz="1000" b="1" dirty="0">
                <a:latin typeface="+mn-ea"/>
              </a:rPr>
              <a:t>년제 대졸 기준</a:t>
            </a:r>
            <a:r>
              <a:rPr lang="en-US" altLang="ko-KR" sz="10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>
                <a:latin typeface="+mn-ea"/>
              </a:rPr>
              <a:t>   </a:t>
            </a:r>
            <a:r>
              <a:rPr lang="ko-KR" altLang="en-US" sz="1000" b="1" dirty="0">
                <a:latin typeface="+mn-ea"/>
              </a:rPr>
              <a:t>- 사원초임 : 4,000만원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latin typeface="+mn-ea"/>
              </a:rPr>
              <a:t>   - 대  리   : 4,500만원</a:t>
            </a:r>
            <a:endParaRPr lang="en-US" altLang="ko-KR" sz="10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ko-KR" altLang="en-US" sz="1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latin typeface="+mn-ea"/>
              </a:rPr>
              <a:t>   경력에 따라 개별 연봉 협의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>
                <a:latin typeface="+mn-ea"/>
              </a:rPr>
              <a:t>   - 성과급, </a:t>
            </a:r>
            <a:r>
              <a:rPr lang="ko-KR" altLang="en-US" sz="1000" b="1" dirty="0" err="1">
                <a:latin typeface="+mn-ea"/>
              </a:rPr>
              <a:t>명절귀향비</a:t>
            </a:r>
            <a:r>
              <a:rPr lang="ko-KR" altLang="en-US" sz="1000" b="1" dirty="0">
                <a:latin typeface="+mn-ea"/>
              </a:rPr>
              <a:t>, 하계휴가비 별도</a:t>
            </a:r>
          </a:p>
        </p:txBody>
      </p:sp>
    </p:spTree>
    <p:extLst>
      <p:ext uri="{BB962C8B-B14F-4D97-AF65-F5344CB8AC3E}">
        <p14:creationId xmlns:p14="http://schemas.microsoft.com/office/powerpoint/2010/main" val="1622147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</TotalTime>
  <Words>453</Words>
  <Application>Microsoft Office PowerPoint</Application>
  <PresentationFormat>A4 용지(210x297mm)</PresentationFormat>
  <Paragraphs>127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유호영</dc:creator>
  <cp:lastModifiedBy>user</cp:lastModifiedBy>
  <cp:revision>13</cp:revision>
  <cp:lastPrinted>2023-09-20T02:41:50Z</cp:lastPrinted>
  <dcterms:created xsi:type="dcterms:W3CDTF">2022-10-07T07:41:34Z</dcterms:created>
  <dcterms:modified xsi:type="dcterms:W3CDTF">2023-10-04T07:36:47Z</dcterms:modified>
</cp:coreProperties>
</file>